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801600" cx="96012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HC5gfC8xi8U6zwKBKh2mPVcwn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720090" y="2095077"/>
            <a:ext cx="8161020" cy="44568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0"/>
              <a:buFont typeface="Calibri"/>
              <a:buNone/>
              <a:defRPr sz="63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1200150" y="6723804"/>
            <a:ext cx="7200900" cy="3090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1pPr>
            <a:lvl2pPr indent="-228600" lvl="1" marL="9144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2pPr>
            <a:lvl3pPr indent="-228600" lvl="2" marL="1371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3pPr>
            <a:lvl4pPr indent="-228600" lvl="3" marL="18288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4pPr>
            <a:lvl5pPr indent="-228600" lvl="4" marL="22860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660083" y="681569"/>
            <a:ext cx="8281035" cy="24743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" type="body"/>
          </p:nvPr>
        </p:nvSpPr>
        <p:spPr>
          <a:xfrm>
            <a:off x="660083" y="3407833"/>
            <a:ext cx="8281035" cy="8122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>
  <p:cSld name="Titre de section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655082" y="3191513"/>
            <a:ext cx="8281035" cy="53251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0"/>
              <a:buFont typeface="Calibri"/>
              <a:buNone/>
              <a:defRPr sz="63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655082" y="8567000"/>
            <a:ext cx="8281035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sz="25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>
  <p:cSld name="Deux contenu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660083" y="681569"/>
            <a:ext cx="8281035" cy="24743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660083" y="3407833"/>
            <a:ext cx="4080510" cy="8122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>
  <p:cSld name="Comparais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661332" y="681569"/>
            <a:ext cx="8281036" cy="24743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661334" y="3138171"/>
            <a:ext cx="4061758" cy="15379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b="1" sz="25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b="1" sz="25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b="1" sz="25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b="1" sz="25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  <a:defRPr b="1" sz="25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2" type="body"/>
          </p:nvPr>
        </p:nvSpPr>
        <p:spPr>
          <a:xfrm>
            <a:off x="4860607" y="3138171"/>
            <a:ext cx="4081762" cy="15379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>
  <p:cSld name="Titre seul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660083" y="681569"/>
            <a:ext cx="8281035" cy="24743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>
  <p:cSld name="V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>
  <p:cSld name="Contenu avec légend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/>
          <p:nvPr>
            <p:ph type="title"/>
          </p:nvPr>
        </p:nvSpPr>
        <p:spPr>
          <a:xfrm>
            <a:off x="661332" y="853439"/>
            <a:ext cx="3096638" cy="298704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Calibri"/>
              <a:buNone/>
              <a:defRPr sz="33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" type="body"/>
          </p:nvPr>
        </p:nvSpPr>
        <p:spPr>
          <a:xfrm>
            <a:off x="4081760" y="1843196"/>
            <a:ext cx="4860609" cy="90974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3815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300"/>
              <a:buChar char="•"/>
              <a:defRPr sz="3300"/>
            </a:lvl1pPr>
            <a:lvl2pPr indent="-43815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300"/>
              <a:buChar char="•"/>
              <a:defRPr sz="3300"/>
            </a:lvl2pPr>
            <a:lvl3pPr indent="-43815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300"/>
              <a:buChar char="•"/>
              <a:defRPr sz="3300"/>
            </a:lvl3pPr>
            <a:lvl4pPr indent="-43815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300"/>
              <a:buChar char="•"/>
              <a:defRPr sz="3300"/>
            </a:lvl4pPr>
            <a:lvl5pPr indent="-43815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300"/>
              <a:buChar char="•"/>
              <a:defRPr sz="33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2" type="body"/>
          </p:nvPr>
        </p:nvSpPr>
        <p:spPr>
          <a:xfrm>
            <a:off x="661332" y="3840479"/>
            <a:ext cx="3096638" cy="71149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>
  <p:cSld name="Image avec légende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661332" y="853439"/>
            <a:ext cx="3096638" cy="298704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Calibri"/>
              <a:buNone/>
              <a:defRPr sz="33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2" name="Google Shape;42;p11"/>
          <p:cNvSpPr/>
          <p:nvPr>
            <p:ph idx="2" type="pic"/>
          </p:nvPr>
        </p:nvSpPr>
        <p:spPr>
          <a:xfrm>
            <a:off x="4081760" y="1843196"/>
            <a:ext cx="4860609" cy="9097434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661332" y="3840479"/>
            <a:ext cx="3096638" cy="71149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660083" y="681569"/>
            <a:ext cx="8281035" cy="24743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660083" y="3407833"/>
            <a:ext cx="8281035" cy="8122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1275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1275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1275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1275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1275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1275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1275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1275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1275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  <a:defRPr b="0" i="0" sz="2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8682494" y="12081820"/>
            <a:ext cx="258624" cy="248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0" Type="http://schemas.openxmlformats.org/officeDocument/2006/relationships/image" Target="../media/image20.png"/><Relationship Id="rId22" Type="http://schemas.openxmlformats.org/officeDocument/2006/relationships/image" Target="../media/image11.png"/><Relationship Id="rId21" Type="http://schemas.openxmlformats.org/officeDocument/2006/relationships/image" Target="../media/image13.png"/><Relationship Id="rId24" Type="http://schemas.openxmlformats.org/officeDocument/2006/relationships/image" Target="../media/image28.png"/><Relationship Id="rId23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10.png"/><Relationship Id="rId9" Type="http://schemas.openxmlformats.org/officeDocument/2006/relationships/image" Target="../media/image17.png"/><Relationship Id="rId26" Type="http://schemas.openxmlformats.org/officeDocument/2006/relationships/image" Target="../media/image18.png"/><Relationship Id="rId25" Type="http://schemas.openxmlformats.org/officeDocument/2006/relationships/image" Target="../media/image19.png"/><Relationship Id="rId28" Type="http://schemas.openxmlformats.org/officeDocument/2006/relationships/image" Target="../media/image24.png"/><Relationship Id="rId27" Type="http://schemas.openxmlformats.org/officeDocument/2006/relationships/image" Target="../media/image21.png"/><Relationship Id="rId5" Type="http://schemas.openxmlformats.org/officeDocument/2006/relationships/image" Target="../media/image4.jpg"/><Relationship Id="rId6" Type="http://schemas.openxmlformats.org/officeDocument/2006/relationships/image" Target="../media/image16.jpg"/><Relationship Id="rId29" Type="http://schemas.openxmlformats.org/officeDocument/2006/relationships/image" Target="../media/image25.png"/><Relationship Id="rId7" Type="http://schemas.openxmlformats.org/officeDocument/2006/relationships/image" Target="../media/image2.png"/><Relationship Id="rId8" Type="http://schemas.openxmlformats.org/officeDocument/2006/relationships/image" Target="../media/image9.png"/><Relationship Id="rId31" Type="http://schemas.openxmlformats.org/officeDocument/2006/relationships/hyperlink" Target="https://www.triercestdonner.fr/guide-du-tri" TargetMode="External"/><Relationship Id="rId30" Type="http://schemas.openxmlformats.org/officeDocument/2006/relationships/image" Target="../media/image27.png"/><Relationship Id="rId11" Type="http://schemas.openxmlformats.org/officeDocument/2006/relationships/image" Target="../media/image6.png"/><Relationship Id="rId10" Type="http://schemas.openxmlformats.org/officeDocument/2006/relationships/image" Target="../media/image15.png"/><Relationship Id="rId32" Type="http://schemas.openxmlformats.org/officeDocument/2006/relationships/image" Target="../media/image29.png"/><Relationship Id="rId13" Type="http://schemas.openxmlformats.org/officeDocument/2006/relationships/image" Target="../media/image8.png"/><Relationship Id="rId12" Type="http://schemas.openxmlformats.org/officeDocument/2006/relationships/image" Target="../media/image23.png"/><Relationship Id="rId15" Type="http://schemas.openxmlformats.org/officeDocument/2006/relationships/image" Target="../media/image7.png"/><Relationship Id="rId14" Type="http://schemas.openxmlformats.org/officeDocument/2006/relationships/image" Target="../media/image12.png"/><Relationship Id="rId17" Type="http://schemas.openxmlformats.org/officeDocument/2006/relationships/image" Target="../media/image22.png"/><Relationship Id="rId16" Type="http://schemas.openxmlformats.org/officeDocument/2006/relationships/image" Target="../media/image14.png"/><Relationship Id="rId19" Type="http://schemas.openxmlformats.org/officeDocument/2006/relationships/image" Target="../media/image3.png"/><Relationship Id="rId1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/>
          <p:nvPr/>
        </p:nvSpPr>
        <p:spPr>
          <a:xfrm>
            <a:off x="5025433" y="11659048"/>
            <a:ext cx="4127382" cy="958454"/>
          </a:xfrm>
          <a:prstGeom prst="roundRect">
            <a:avLst>
              <a:gd fmla="val 16667" name="adj"/>
            </a:avLst>
          </a:prstGeom>
          <a:solidFill>
            <a:srgbClr val="FFD100"/>
          </a:solidFill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4" id="50" name="Google Shape;50;p1"/>
          <p:cNvPicPr preferRelativeResize="0"/>
          <p:nvPr/>
        </p:nvPicPr>
        <p:blipFill rotWithShape="1">
          <a:blip r:embed="rId3">
            <a:alphaModFix/>
          </a:blip>
          <a:srcRect b="12204" l="3577" r="5366" t="18973"/>
          <a:stretch/>
        </p:blipFill>
        <p:spPr>
          <a:xfrm>
            <a:off x="7780695" y="7000626"/>
            <a:ext cx="1268363" cy="95864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"/>
          <p:cNvSpPr/>
          <p:nvPr/>
        </p:nvSpPr>
        <p:spPr>
          <a:xfrm>
            <a:off x="7676240" y="6946516"/>
            <a:ext cx="1396105" cy="1042310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45" id="52" name="Google Shape;5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77884" y="7470368"/>
            <a:ext cx="1036124" cy="9183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5" id="53" name="Google Shape;5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915309" y="4764744"/>
            <a:ext cx="935461" cy="14323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2" id="54" name="Google Shape;54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749805" y="4750472"/>
            <a:ext cx="870164" cy="14031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38" id="55" name="Google Shape;55;p1"/>
          <p:cNvPicPr preferRelativeResize="0"/>
          <p:nvPr/>
        </p:nvPicPr>
        <p:blipFill rotWithShape="1">
          <a:blip r:embed="rId7">
            <a:alphaModFix/>
          </a:blip>
          <a:srcRect b="13459" l="0" r="6624" t="0"/>
          <a:stretch/>
        </p:blipFill>
        <p:spPr>
          <a:xfrm>
            <a:off x="1150034" y="9967145"/>
            <a:ext cx="2083480" cy="11903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42" id="56" name="Google Shape;56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39544" y="9478667"/>
            <a:ext cx="1053710" cy="9162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43" id="57" name="Google Shape;57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 rot="-2253173">
            <a:off x="7694387" y="9081519"/>
            <a:ext cx="1073825" cy="16467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36" id="58" name="Google Shape;58;p1"/>
          <p:cNvPicPr preferRelativeResize="0"/>
          <p:nvPr/>
        </p:nvPicPr>
        <p:blipFill rotWithShape="1">
          <a:blip r:embed="rId10">
            <a:alphaModFix/>
          </a:blip>
          <a:srcRect b="4063" l="15904" r="8467" t="7161"/>
          <a:stretch/>
        </p:blipFill>
        <p:spPr>
          <a:xfrm flipH="1" rot="5985231">
            <a:off x="842895" y="9226869"/>
            <a:ext cx="858717" cy="12739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22" id="59" name="Google Shape;59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966782" y="7003006"/>
            <a:ext cx="1235926" cy="1392216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 txBox="1"/>
          <p:nvPr/>
        </p:nvSpPr>
        <p:spPr>
          <a:xfrm>
            <a:off x="456958" y="1530896"/>
            <a:ext cx="6064561" cy="428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18FDE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rgbClr val="418FDE"/>
                </a:solidFill>
                <a:latin typeface="Arial"/>
                <a:ea typeface="Arial"/>
                <a:cs typeface="Arial"/>
                <a:sym typeface="Arial"/>
              </a:rPr>
              <a:t>Les déchets à trier</a:t>
            </a:r>
            <a:endParaRPr b="0" i="1" sz="2200" u="none" cap="none" strike="noStrike">
              <a:solidFill>
                <a:srgbClr val="418FD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496799" y="1971600"/>
            <a:ext cx="6552000" cy="36001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456119" y="8608546"/>
            <a:ext cx="4048561" cy="428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18FDE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rgbClr val="418FDE"/>
                </a:solidFill>
                <a:latin typeface="Arial"/>
                <a:ea typeface="Arial"/>
                <a:cs typeface="Arial"/>
                <a:sym typeface="Arial"/>
              </a:rPr>
              <a:t>Les encombrants</a:t>
            </a:r>
            <a:endParaRPr b="0" i="1" sz="2200" u="none" cap="none" strike="noStrike">
              <a:solidFill>
                <a:srgbClr val="418FD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496800" y="9027600"/>
            <a:ext cx="4140001" cy="36001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4597756" y="5282332"/>
            <a:ext cx="1006985" cy="505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Bac à recyclables</a:t>
            </a:r>
            <a:endParaRPr/>
          </a:p>
        </p:txBody>
      </p:sp>
      <p:sp>
        <p:nvSpPr>
          <p:cNvPr id="65" name="Google Shape;65;p1"/>
          <p:cNvSpPr txBox="1"/>
          <p:nvPr/>
        </p:nvSpPr>
        <p:spPr>
          <a:xfrm>
            <a:off x="5871140" y="4515734"/>
            <a:ext cx="1057252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Bac à verre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456120" y="11582362"/>
            <a:ext cx="6513829" cy="428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DA1984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rgbClr val="DA1984"/>
                </a:solidFill>
                <a:latin typeface="Arial"/>
                <a:ea typeface="Arial"/>
                <a:cs typeface="Arial"/>
                <a:sym typeface="Arial"/>
              </a:rPr>
              <a:t>Note importante</a:t>
            </a:r>
            <a:endParaRPr b="0" i="1" sz="2200" u="none" cap="none" strike="noStrike">
              <a:solidFill>
                <a:srgbClr val="DA198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496799" y="11967588"/>
            <a:ext cx="4294643" cy="36000"/>
          </a:xfrm>
          <a:prstGeom prst="rect">
            <a:avLst/>
          </a:prstGeom>
          <a:solidFill>
            <a:srgbClr val="418FDE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448385" y="12049503"/>
            <a:ext cx="4337923" cy="767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DA1984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DA1984"/>
                </a:solidFill>
                <a:latin typeface="Arial"/>
                <a:ea typeface="Arial"/>
                <a:cs typeface="Arial"/>
                <a:sym typeface="Arial"/>
              </a:rPr>
              <a:t>Ces consignes sont non exhaustives. Rapprochez-vous de votre animateur de site en cas de questions.</a:t>
            </a:r>
            <a:endParaRPr/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DA1984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DA198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69" name="Google Shape;69;p1"/>
          <p:cNvSpPr/>
          <p:nvPr/>
        </p:nvSpPr>
        <p:spPr>
          <a:xfrm flipH="1" rot="-1576267">
            <a:off x="4034888" y="7363845"/>
            <a:ext cx="894656" cy="87691"/>
          </a:xfrm>
          <a:custGeom>
            <a:rect b="b" l="l" r="r" t="t"/>
            <a:pathLst>
              <a:path extrusionOk="0" h="16222" w="21600">
                <a:moveTo>
                  <a:pt x="0" y="10460"/>
                </a:moveTo>
                <a:lnTo>
                  <a:pt x="0" y="10460"/>
                </a:lnTo>
                <a:cubicBezTo>
                  <a:pt x="6772" y="-5378"/>
                  <a:pt x="15493" y="-3052"/>
                  <a:pt x="21600" y="16222"/>
                </a:cubicBezTo>
              </a:path>
            </a:pathLst>
          </a:cu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"/>
          <p:cNvSpPr/>
          <p:nvPr/>
        </p:nvSpPr>
        <p:spPr>
          <a:xfrm rot="1936161">
            <a:off x="3000663" y="7392944"/>
            <a:ext cx="792092" cy="74511"/>
          </a:xfrm>
          <a:custGeom>
            <a:rect b="b" l="l" r="r" t="t"/>
            <a:pathLst>
              <a:path extrusionOk="0" h="16377" w="21600">
                <a:moveTo>
                  <a:pt x="0" y="16377"/>
                </a:moveTo>
                <a:cubicBezTo>
                  <a:pt x="6675" y="-2646"/>
                  <a:pt x="14547" y="-5223"/>
                  <a:pt x="21600" y="9305"/>
                </a:cubicBezTo>
              </a:path>
            </a:pathLst>
          </a:cu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96" id="71" name="Google Shape;71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367158" y="7057055"/>
            <a:ext cx="500376" cy="371128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"/>
          <p:cNvSpPr txBox="1"/>
          <p:nvPr/>
        </p:nvSpPr>
        <p:spPr>
          <a:xfrm>
            <a:off x="4827215" y="8607490"/>
            <a:ext cx="4228560" cy="428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18FDE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rgbClr val="418FDE"/>
                </a:solidFill>
                <a:latin typeface="Arial"/>
                <a:ea typeface="Arial"/>
                <a:cs typeface="Arial"/>
                <a:sym typeface="Arial"/>
              </a:rPr>
              <a:t>Les dangereux</a:t>
            </a:r>
            <a:endParaRPr b="0" i="1" sz="2200" u="none" cap="none" strike="noStrike">
              <a:solidFill>
                <a:srgbClr val="418FD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4848145" y="9027600"/>
            <a:ext cx="4320001" cy="36001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"/>
          <p:cNvSpPr/>
          <p:nvPr/>
        </p:nvSpPr>
        <p:spPr>
          <a:xfrm rot="1467598">
            <a:off x="3398975" y="9693851"/>
            <a:ext cx="803214" cy="68376"/>
          </a:xfrm>
          <a:custGeom>
            <a:rect b="b" l="l" r="r" t="t"/>
            <a:pathLst>
              <a:path extrusionOk="0" h="16247" w="21600">
                <a:moveTo>
                  <a:pt x="0" y="10296"/>
                </a:moveTo>
                <a:lnTo>
                  <a:pt x="0" y="10296"/>
                </a:lnTo>
                <a:cubicBezTo>
                  <a:pt x="6837" y="-5353"/>
                  <a:pt x="15368" y="-3003"/>
                  <a:pt x="21600" y="16247"/>
                </a:cubicBezTo>
              </a:path>
            </a:pathLst>
          </a:cu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/>
          <p:nvPr/>
        </p:nvSpPr>
        <p:spPr>
          <a:xfrm flipH="1" rot="-1887151">
            <a:off x="4888391" y="9649007"/>
            <a:ext cx="855606" cy="88899"/>
          </a:xfrm>
          <a:custGeom>
            <a:rect b="b" l="l" r="r" t="t"/>
            <a:pathLst>
              <a:path extrusionOk="0" h="16391" w="21600">
                <a:moveTo>
                  <a:pt x="0" y="16391"/>
                </a:moveTo>
                <a:lnTo>
                  <a:pt x="0" y="16391"/>
                </a:lnTo>
                <a:cubicBezTo>
                  <a:pt x="6314" y="-2217"/>
                  <a:pt x="14593" y="-5209"/>
                  <a:pt x="21600" y="8583"/>
                </a:cubicBezTo>
              </a:path>
            </a:pathLst>
          </a:cu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496800" y="6972003"/>
            <a:ext cx="2448651" cy="1446909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4978084" y="6942077"/>
            <a:ext cx="1226486" cy="1467439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5918591" y="9274313"/>
            <a:ext cx="3248987" cy="1350050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29" id="79" name="Google Shape;79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215253" y="7665842"/>
            <a:ext cx="1174340" cy="5426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34" id="80" name="Google Shape;80;p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74370" y="7048471"/>
            <a:ext cx="1086127" cy="112520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35" id="81" name="Google Shape;81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004488" y="9959672"/>
            <a:ext cx="1341207" cy="6197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3" id="82" name="Google Shape;82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19203" y="184098"/>
            <a:ext cx="6187978" cy="145707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"/>
          <p:cNvSpPr txBox="1"/>
          <p:nvPr/>
        </p:nvSpPr>
        <p:spPr>
          <a:xfrm>
            <a:off x="456118" y="6346192"/>
            <a:ext cx="6187978" cy="428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18FDE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rgbClr val="418FDE"/>
                </a:solidFill>
                <a:latin typeface="Arial"/>
                <a:ea typeface="Arial"/>
                <a:cs typeface="Arial"/>
                <a:sym typeface="Arial"/>
              </a:rPr>
              <a:t>Les équipements électriques et électroniques</a:t>
            </a:r>
            <a:endParaRPr b="0" i="1" sz="2200" u="none" cap="none" strike="noStrike">
              <a:solidFill>
                <a:srgbClr val="418FD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496799" y="6759061"/>
            <a:ext cx="5796002" cy="36001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496800" y="9268987"/>
            <a:ext cx="2831583" cy="2100052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78" id="86" name="Google Shape;86;p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73485" y="3014765"/>
            <a:ext cx="1282067" cy="20229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90" id="87" name="Google Shape;87;p1"/>
          <p:cNvPicPr preferRelativeResize="0"/>
          <p:nvPr/>
        </p:nvPicPr>
        <p:blipFill rotWithShape="1">
          <a:blip r:embed="rId18">
            <a:alphaModFix/>
          </a:blip>
          <a:srcRect b="16006" l="6673" r="12368" t="26038"/>
          <a:stretch/>
        </p:blipFill>
        <p:spPr>
          <a:xfrm>
            <a:off x="3615506" y="2275649"/>
            <a:ext cx="1787304" cy="9919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91" id="88" name="Google Shape;88;p1"/>
          <p:cNvPicPr preferRelativeResize="0"/>
          <p:nvPr/>
        </p:nvPicPr>
        <p:blipFill rotWithShape="1">
          <a:blip r:embed="rId19">
            <a:alphaModFix/>
          </a:blip>
          <a:srcRect b="3363" l="2575" r="3180" t="14689"/>
          <a:stretch/>
        </p:blipFill>
        <p:spPr>
          <a:xfrm>
            <a:off x="3495038" y="3315283"/>
            <a:ext cx="1465170" cy="10218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94" id="89" name="Google Shape;89;p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7566866" y="4479821"/>
            <a:ext cx="1377876" cy="15840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98" id="90" name="Google Shape;90;p1"/>
          <p:cNvPicPr preferRelativeResize="0"/>
          <p:nvPr/>
        </p:nvPicPr>
        <p:blipFill rotWithShape="1">
          <a:blip r:embed="rId21">
            <a:alphaModFix/>
          </a:blip>
          <a:srcRect b="5145" l="21452" r="10879" t="0"/>
          <a:stretch/>
        </p:blipFill>
        <p:spPr>
          <a:xfrm rot="-3919526">
            <a:off x="1064248" y="2121288"/>
            <a:ext cx="541458" cy="143147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100" id="91" name="Google Shape;91;p1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 rot="-705992">
            <a:off x="2444060" y="4196864"/>
            <a:ext cx="791115" cy="7996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106" id="92" name="Google Shape;92;p1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 rot="1323860">
            <a:off x="1999458" y="4866062"/>
            <a:ext cx="821983" cy="12504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107" id="93" name="Google Shape;93;p1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 rot="1444655">
            <a:off x="818563" y="5003622"/>
            <a:ext cx="804748" cy="1086566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/>
          <p:nvPr/>
        </p:nvSpPr>
        <p:spPr>
          <a:xfrm>
            <a:off x="496800" y="2223599"/>
            <a:ext cx="2838644" cy="3957241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282969" y="2223599"/>
            <a:ext cx="1825032" cy="1584001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3417845" y="2223599"/>
            <a:ext cx="1997544" cy="2144929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115" id="97" name="Google Shape;97;p1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5659497" y="2268326"/>
            <a:ext cx="1358835" cy="15676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116" id="98" name="Google Shape;98;p1"/>
          <p:cNvPicPr preferRelativeResize="0"/>
          <p:nvPr/>
        </p:nvPicPr>
        <p:blipFill rotWithShape="1">
          <a:blip r:embed="rId26">
            <a:alphaModFix/>
          </a:blip>
          <a:srcRect b="0" l="0" r="8584" t="3598"/>
          <a:stretch/>
        </p:blipFill>
        <p:spPr>
          <a:xfrm>
            <a:off x="2038345" y="2366164"/>
            <a:ext cx="1078722" cy="130489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"/>
          <p:cNvSpPr/>
          <p:nvPr/>
        </p:nvSpPr>
        <p:spPr>
          <a:xfrm>
            <a:off x="5562911" y="2223599"/>
            <a:ext cx="1537822" cy="1622354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0" name="Google Shape;100;p1"/>
          <p:cNvCxnSpPr/>
          <p:nvPr/>
        </p:nvCxnSpPr>
        <p:spPr>
          <a:xfrm>
            <a:off x="8215271" y="3958518"/>
            <a:ext cx="1" cy="540001"/>
          </a:xfrm>
          <a:prstGeom prst="straightConnector1">
            <a:avLst/>
          </a:pr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med" w="med" type="stealth"/>
          </a:ln>
        </p:spPr>
      </p:cxnSp>
      <p:cxnSp>
        <p:nvCxnSpPr>
          <p:cNvPr id="101" name="Google Shape;101;p1"/>
          <p:cNvCxnSpPr/>
          <p:nvPr/>
        </p:nvCxnSpPr>
        <p:spPr>
          <a:xfrm>
            <a:off x="6358324" y="3939822"/>
            <a:ext cx="1" cy="540001"/>
          </a:xfrm>
          <a:prstGeom prst="straightConnector1">
            <a:avLst/>
          </a:pr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med" w="med" type="stealth"/>
          </a:ln>
        </p:spPr>
      </p:cxnSp>
      <p:cxnSp>
        <p:nvCxnSpPr>
          <p:cNvPr id="102" name="Google Shape;102;p1"/>
          <p:cNvCxnSpPr/>
          <p:nvPr/>
        </p:nvCxnSpPr>
        <p:spPr>
          <a:xfrm>
            <a:off x="4205748" y="4467714"/>
            <a:ext cx="1" cy="360001"/>
          </a:xfrm>
          <a:prstGeom prst="straightConnector1">
            <a:avLst/>
          </a:pr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med" w="med" type="stealth"/>
          </a:ln>
        </p:spPr>
      </p:cxnSp>
      <p:cxnSp>
        <p:nvCxnSpPr>
          <p:cNvPr id="103" name="Google Shape;103;p1"/>
          <p:cNvCxnSpPr/>
          <p:nvPr/>
        </p:nvCxnSpPr>
        <p:spPr>
          <a:xfrm>
            <a:off x="3495038" y="5537153"/>
            <a:ext cx="360001" cy="1"/>
          </a:xfrm>
          <a:prstGeom prst="straightConnector1">
            <a:avLst/>
          </a:pr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med" w="med" type="stealth"/>
          </a:ln>
        </p:spPr>
      </p:cxnSp>
      <p:sp>
        <p:nvSpPr>
          <p:cNvPr id="104" name="Google Shape;104;p1"/>
          <p:cNvSpPr txBox="1"/>
          <p:nvPr/>
        </p:nvSpPr>
        <p:spPr>
          <a:xfrm rot="-5400000">
            <a:off x="5649176" y="8743462"/>
            <a:ext cx="75638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200"/>
              <a:buFont typeface="Arial"/>
              <a:buNone/>
            </a:pPr>
            <a:r>
              <a:rPr b="0" i="1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V2024-06 - Crédit images : Bloutouf  et @solenedessine pour World Cleanup Day - France</a:t>
            </a:r>
            <a:endParaRPr i="1"/>
          </a:p>
        </p:txBody>
      </p:sp>
      <p:pic>
        <p:nvPicPr>
          <p:cNvPr descr="Image 30" id="105" name="Google Shape;105;p1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1711645" y="7022386"/>
            <a:ext cx="696854" cy="5320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66" id="106" name="Google Shape;106;p1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6526889" y="7009754"/>
            <a:ext cx="738255" cy="84870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"/>
          <p:cNvSpPr txBox="1"/>
          <p:nvPr/>
        </p:nvSpPr>
        <p:spPr>
          <a:xfrm>
            <a:off x="6468028" y="6332544"/>
            <a:ext cx="2500561" cy="438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18FDE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rgbClr val="418FDE"/>
                </a:solidFill>
                <a:latin typeface="Arial"/>
                <a:ea typeface="Arial"/>
                <a:cs typeface="Arial"/>
                <a:sym typeface="Arial"/>
              </a:rPr>
              <a:t>Les mégots</a:t>
            </a:r>
            <a:endParaRPr b="0" i="1" sz="2200" u="none" cap="none" strike="noStrike">
              <a:solidFill>
                <a:srgbClr val="418FD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4827215" y="10728442"/>
            <a:ext cx="4294642" cy="722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Nécessitent précautions particulières !</a:t>
            </a:r>
            <a:endParaRPr b="0" i="0" sz="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 ramassez ni amiante ni munition/armes/explosifs et prévenez respectivement la mairie ou la police</a:t>
            </a:r>
            <a:endParaRPr/>
          </a:p>
        </p:txBody>
      </p:sp>
      <p:pic>
        <p:nvPicPr>
          <p:cNvPr descr="Image 81" id="109" name="Google Shape;109;p1"/>
          <p:cNvPicPr preferRelativeResize="0"/>
          <p:nvPr/>
        </p:nvPicPr>
        <p:blipFill rotWithShape="1">
          <a:blip r:embed="rId29">
            <a:alphaModFix/>
          </a:blip>
          <a:srcRect b="4144" l="13733" r="20587" t="3806"/>
          <a:stretch/>
        </p:blipFill>
        <p:spPr>
          <a:xfrm rot="1074329">
            <a:off x="1854857" y="3779107"/>
            <a:ext cx="493485" cy="1233716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"/>
          <p:cNvSpPr txBox="1"/>
          <p:nvPr/>
        </p:nvSpPr>
        <p:spPr>
          <a:xfrm>
            <a:off x="7260268" y="1544544"/>
            <a:ext cx="1907309" cy="428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18FDE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rgbClr val="418FDE"/>
                </a:solidFill>
                <a:latin typeface="Arial"/>
                <a:ea typeface="Arial"/>
                <a:cs typeface="Arial"/>
                <a:sym typeface="Arial"/>
              </a:rPr>
              <a:t>Les résiduels</a:t>
            </a:r>
            <a:endParaRPr b="0" i="1" sz="2200" u="none" cap="none" strike="noStrike">
              <a:solidFill>
                <a:srgbClr val="418FD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7282969" y="1971600"/>
            <a:ext cx="1800000" cy="36001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6499209" y="6759599"/>
            <a:ext cx="2592001" cy="36001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"/>
          <p:cNvSpPr/>
          <p:nvPr/>
        </p:nvSpPr>
        <p:spPr>
          <a:xfrm flipH="1" rot="-1467448">
            <a:off x="7137398" y="7233029"/>
            <a:ext cx="476079" cy="48587"/>
          </a:xfrm>
          <a:custGeom>
            <a:rect b="b" l="l" r="r" t="t"/>
            <a:pathLst>
              <a:path extrusionOk="0" h="17796" w="21600">
                <a:moveTo>
                  <a:pt x="0" y="17796"/>
                </a:moveTo>
                <a:lnTo>
                  <a:pt x="0" y="17796"/>
                </a:lnTo>
                <a:cubicBezTo>
                  <a:pt x="6425" y="1635"/>
                  <a:pt x="14181" y="-3804"/>
                  <a:pt x="21600" y="2651"/>
                </a:cubicBezTo>
              </a:path>
            </a:pathLst>
          </a:cu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"/>
          <p:cNvSpPr/>
          <p:nvPr/>
        </p:nvSpPr>
        <p:spPr>
          <a:xfrm flipH="1" rot="-3178347">
            <a:off x="7224127" y="8001895"/>
            <a:ext cx="495627" cy="38762"/>
          </a:xfrm>
          <a:custGeom>
            <a:rect b="b" l="l" r="r" t="t"/>
            <a:pathLst>
              <a:path extrusionOk="0" h="17014" w="21600">
                <a:moveTo>
                  <a:pt x="0" y="17014"/>
                </a:moveTo>
                <a:lnTo>
                  <a:pt x="0" y="17014"/>
                </a:lnTo>
                <a:cubicBezTo>
                  <a:pt x="6543" y="-232"/>
                  <a:pt x="14340" y="-4586"/>
                  <a:pt x="21600" y="4953"/>
                </a:cubicBezTo>
              </a:path>
            </a:pathLst>
          </a:custGeom>
          <a:noFill/>
          <a:ln cap="flat" cmpd="sng" w="34925">
            <a:solidFill>
              <a:srgbClr val="FFD1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6525088" y="8197145"/>
            <a:ext cx="2748949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ou vers un prestataire partenaire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 WCUD NEW CHARTE2021.png" id="116" name="Google Shape;116;p1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7162077" y="176176"/>
            <a:ext cx="1869389" cy="1269642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5245900" y="11884438"/>
            <a:ext cx="300892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 vous avez un quelconque doute, consultez le "Guide du tri" de Citeo</a:t>
            </a:r>
            <a:endParaRPr b="0" i="0" sz="1400" u="sng" cap="none" strike="noStrike">
              <a:solidFill>
                <a:srgbClr val="568FD8"/>
              </a:solidFill>
              <a:latin typeface="Arial"/>
              <a:ea typeface="Arial"/>
              <a:cs typeface="Arial"/>
              <a:sym typeface="Arial"/>
              <a:hlinkClick r:id="rId31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</p:txBody>
      </p:sp>
      <p:pic>
        <p:nvPicPr>
          <p:cNvPr descr="Image" id="118" name="Google Shape;118;p1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8254824" y="11728598"/>
            <a:ext cx="712851" cy="958454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"/>
          <p:cNvSpPr txBox="1"/>
          <p:nvPr/>
        </p:nvSpPr>
        <p:spPr>
          <a:xfrm>
            <a:off x="7295484" y="2348941"/>
            <a:ext cx="1800001" cy="14586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Couches,</a:t>
            </a:r>
            <a:endParaRPr/>
          </a:p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mouchoirs, </a:t>
            </a:r>
            <a:endParaRPr/>
          </a:p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essuie-tout,</a:t>
            </a:r>
            <a:endParaRPr/>
          </a:p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déchets très souillés,</a:t>
            </a:r>
            <a:endParaRPr/>
          </a:p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tous petits déchets, etc.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Gril Anna</dc:creator>
</cp:coreProperties>
</file>