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801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640080" algn="l" defTabSz="12801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1280160" algn="l" defTabSz="12801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920239" algn="l" defTabSz="12801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2560320" algn="l" defTabSz="12801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3200400" algn="l" defTabSz="12801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3840479" algn="l" defTabSz="12801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4480559" algn="l" defTabSz="12801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5120640" algn="l" defTabSz="12801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7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1614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280160" latinLnBrk="0">
      <a:defRPr sz="1600">
        <a:latin typeface="+mn-lt"/>
        <a:ea typeface="+mn-ea"/>
        <a:cs typeface="+mn-cs"/>
        <a:sym typeface="Calibri"/>
      </a:defRPr>
    </a:lvl1pPr>
    <a:lvl2pPr indent="228600" defTabSz="1280160" latinLnBrk="0">
      <a:defRPr sz="1600">
        <a:latin typeface="+mn-lt"/>
        <a:ea typeface="+mn-ea"/>
        <a:cs typeface="+mn-cs"/>
        <a:sym typeface="Calibri"/>
      </a:defRPr>
    </a:lvl2pPr>
    <a:lvl3pPr indent="457200" defTabSz="1280160" latinLnBrk="0">
      <a:defRPr sz="1600">
        <a:latin typeface="+mn-lt"/>
        <a:ea typeface="+mn-ea"/>
        <a:cs typeface="+mn-cs"/>
        <a:sym typeface="Calibri"/>
      </a:defRPr>
    </a:lvl3pPr>
    <a:lvl4pPr indent="685800" defTabSz="1280160" latinLnBrk="0">
      <a:defRPr sz="1600">
        <a:latin typeface="+mn-lt"/>
        <a:ea typeface="+mn-ea"/>
        <a:cs typeface="+mn-cs"/>
        <a:sym typeface="Calibri"/>
      </a:defRPr>
    </a:lvl4pPr>
    <a:lvl5pPr indent="914400" defTabSz="1280160" latinLnBrk="0">
      <a:defRPr sz="1600">
        <a:latin typeface="+mn-lt"/>
        <a:ea typeface="+mn-ea"/>
        <a:cs typeface="+mn-cs"/>
        <a:sym typeface="Calibri"/>
      </a:defRPr>
    </a:lvl5pPr>
    <a:lvl6pPr indent="1143000" defTabSz="1280160" latinLnBrk="0">
      <a:defRPr sz="1600">
        <a:latin typeface="+mn-lt"/>
        <a:ea typeface="+mn-ea"/>
        <a:cs typeface="+mn-cs"/>
        <a:sym typeface="Calibri"/>
      </a:defRPr>
    </a:lvl6pPr>
    <a:lvl7pPr indent="1371600" defTabSz="1280160" latinLnBrk="0">
      <a:defRPr sz="1600">
        <a:latin typeface="+mn-lt"/>
        <a:ea typeface="+mn-ea"/>
        <a:cs typeface="+mn-cs"/>
        <a:sym typeface="Calibri"/>
      </a:defRPr>
    </a:lvl7pPr>
    <a:lvl8pPr indent="1600200" defTabSz="1280160" latinLnBrk="0">
      <a:defRPr sz="1600">
        <a:latin typeface="+mn-lt"/>
        <a:ea typeface="+mn-ea"/>
        <a:cs typeface="+mn-cs"/>
        <a:sym typeface="Calibri"/>
      </a:defRPr>
    </a:lvl8pPr>
    <a:lvl9pPr indent="1828800" defTabSz="1280160" latinLnBrk="0">
      <a:defRPr sz="16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20090" y="2095077"/>
            <a:ext cx="8161020" cy="4456855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00150" y="6723804"/>
            <a:ext cx="7200900" cy="309075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500"/>
            </a:lvl1pPr>
            <a:lvl2pPr marL="0" indent="480059" algn="ctr">
              <a:buSzTx/>
              <a:buFontTx/>
              <a:buNone/>
              <a:defRPr sz="2500"/>
            </a:lvl2pPr>
            <a:lvl3pPr marL="0" indent="960119" algn="ctr">
              <a:buSzTx/>
              <a:buFontTx/>
              <a:buNone/>
              <a:defRPr sz="2500"/>
            </a:lvl3pPr>
            <a:lvl4pPr marL="0" indent="1440180" algn="ctr">
              <a:buSzTx/>
              <a:buFontTx/>
              <a:buNone/>
              <a:defRPr sz="2500"/>
            </a:lvl4pPr>
            <a:lvl5pPr marL="0" indent="1920239" algn="ctr">
              <a:buSzTx/>
              <a:buFontTx/>
              <a:buNone/>
              <a:defRPr sz="25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55082" y="3191513"/>
            <a:ext cx="8281035" cy="5325110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55082" y="8567000"/>
            <a:ext cx="8281035" cy="28003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/>
            </a:lvl1pPr>
            <a:lvl2pPr marL="0" indent="480059">
              <a:buSzTx/>
              <a:buFontTx/>
              <a:buNone/>
              <a:defRPr sz="2500"/>
            </a:lvl2pPr>
            <a:lvl3pPr marL="0" indent="960119">
              <a:buSzTx/>
              <a:buFontTx/>
              <a:buNone/>
              <a:defRPr sz="2500"/>
            </a:lvl3pPr>
            <a:lvl4pPr marL="0" indent="1440180">
              <a:buSzTx/>
              <a:buFontTx/>
              <a:buNone/>
              <a:defRPr sz="2500"/>
            </a:lvl4pPr>
            <a:lvl5pPr marL="0" indent="1920239">
              <a:buSzTx/>
              <a:buFontTx/>
              <a:buNone/>
              <a:defRPr sz="25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0083" y="3407833"/>
            <a:ext cx="4080510" cy="8122499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61332" y="681569"/>
            <a:ext cx="8281036" cy="2474386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1334" y="3138171"/>
            <a:ext cx="4061758" cy="153797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500" b="1"/>
            </a:lvl1pPr>
            <a:lvl2pPr marL="0" indent="480059">
              <a:buSzTx/>
              <a:buFontTx/>
              <a:buNone/>
              <a:defRPr sz="2500" b="1"/>
            </a:lvl2pPr>
            <a:lvl3pPr marL="0" indent="960119">
              <a:buSzTx/>
              <a:buFontTx/>
              <a:buNone/>
              <a:defRPr sz="2500" b="1"/>
            </a:lvl3pPr>
            <a:lvl4pPr marL="0" indent="1440180">
              <a:buSzTx/>
              <a:buFontTx/>
              <a:buNone/>
              <a:defRPr sz="2500" b="1"/>
            </a:lvl4pPr>
            <a:lvl5pPr marL="0" indent="1920239">
              <a:buSzTx/>
              <a:buFontTx/>
              <a:buNone/>
              <a:defRPr sz="25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860607" y="3138171"/>
            <a:ext cx="4081762" cy="1537970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5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61332" y="853439"/>
            <a:ext cx="3096638" cy="2987041"/>
          </a:xfrm>
          <a:prstGeom prst="rect">
            <a:avLst/>
          </a:prstGeom>
        </p:spPr>
        <p:txBody>
          <a:bodyPr anchor="b"/>
          <a:lstStyle>
            <a:lvl1pPr>
              <a:defRPr sz="33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081760" y="1843196"/>
            <a:ext cx="4860609" cy="9097434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 marL="753197" indent="-273137">
              <a:defRPr sz="3300"/>
            </a:lvl2pPr>
            <a:lvl3pPr marL="1276959" indent="-316839">
              <a:defRPr sz="3300"/>
            </a:lvl3pPr>
            <a:lvl4pPr marL="1817370" indent="-377190">
              <a:defRPr sz="3300"/>
            </a:lvl4pPr>
            <a:lvl5pPr marL="2297430" indent="-377189">
              <a:defRPr sz="33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61332" y="3840479"/>
            <a:ext cx="3096638" cy="711496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61332" y="853439"/>
            <a:ext cx="3096638" cy="2987041"/>
          </a:xfrm>
          <a:prstGeom prst="rect">
            <a:avLst/>
          </a:prstGeom>
        </p:spPr>
        <p:txBody>
          <a:bodyPr anchor="b"/>
          <a:lstStyle>
            <a:lvl1pPr>
              <a:defRPr sz="33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081760" y="1843196"/>
            <a:ext cx="4860609" cy="90974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1332" y="3840479"/>
            <a:ext cx="3096638" cy="711496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80059">
              <a:buSzTx/>
              <a:buFontTx/>
              <a:buNone/>
              <a:defRPr sz="1600"/>
            </a:lvl2pPr>
            <a:lvl3pPr marL="0" indent="960119">
              <a:buSzTx/>
              <a:buFontTx/>
              <a:buNone/>
              <a:defRPr sz="1600"/>
            </a:lvl3pPr>
            <a:lvl4pPr marL="0" indent="1440180">
              <a:buSzTx/>
              <a:buFontTx/>
              <a:buNone/>
              <a:defRPr sz="1600"/>
            </a:lvl4pPr>
            <a:lvl5pPr marL="0" indent="1920239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0083" y="681569"/>
            <a:ext cx="8281035" cy="2474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2494" y="12081820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60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60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60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60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60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60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60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60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60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40029" marR="0" indent="-240029" algn="l" defTabSz="96011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58494" marR="0" indent="-278434" algn="l" defTabSz="96011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91589" marR="0" indent="-331469" algn="l" defTabSz="96011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826895" marR="0" indent="-386715" algn="l" defTabSz="96011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306955" marR="0" indent="-386714" algn="l" defTabSz="96011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787014" marR="0" indent="-386714" algn="l" defTabSz="96011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267075" marR="0" indent="-386714" algn="l" defTabSz="96011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747134" marR="0" indent="-386714" algn="l" defTabSz="96011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227194" marR="0" indent="-386714" algn="l" defTabSz="96011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2801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640080" algn="r" defTabSz="12801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280160" algn="r" defTabSz="12801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920239" algn="r" defTabSz="12801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560320" algn="r" defTabSz="12801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200400" algn="r" defTabSz="12801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840479" algn="r" defTabSz="12801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480559" algn="r" defTabSz="12801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5120640" algn="r" defTabSz="12801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0.tif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hyperlink" Target="https://www.triercestdonner.fr/guide-du-tri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rcRect l="3577" t="18973" r="5366" b="12204"/>
          <a:stretch>
            <a:fillRect/>
          </a:stretch>
        </p:blipFill>
        <p:spPr>
          <a:xfrm>
            <a:off x="7780695" y="7000626"/>
            <a:ext cx="1268363" cy="95864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à coins arrondis 72"/>
          <p:cNvSpPr/>
          <p:nvPr/>
        </p:nvSpPr>
        <p:spPr>
          <a:xfrm>
            <a:off x="7676240" y="6946516"/>
            <a:ext cx="1396105" cy="1042310"/>
          </a:xfrm>
          <a:prstGeom prst="roundRect">
            <a:avLst>
              <a:gd name="adj" fmla="val 16667"/>
            </a:avLst>
          </a:prstGeom>
          <a:ln w="12700">
            <a:solidFill>
              <a:srgbClr val="FFC2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6" name="Image 45" descr="Image 4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7884" y="7470368"/>
            <a:ext cx="1036124" cy="918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 114" descr="Image 1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989114">
            <a:off x="7779112" y="2562650"/>
            <a:ext cx="702729" cy="826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 5" descr="Imag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5309" y="4764744"/>
            <a:ext cx="935461" cy="143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 2" descr="Imag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49805" y="4750472"/>
            <a:ext cx="870164" cy="1403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 38" descr="Image 38"/>
          <p:cNvPicPr>
            <a:picLocks noChangeAspect="1"/>
          </p:cNvPicPr>
          <p:nvPr/>
        </p:nvPicPr>
        <p:blipFill>
          <a:blip r:embed="rId7">
            <a:extLst/>
          </a:blip>
          <a:srcRect r="6625" b="13459"/>
          <a:stretch>
            <a:fillRect/>
          </a:stretch>
        </p:blipFill>
        <p:spPr>
          <a:xfrm>
            <a:off x="1150034" y="9967145"/>
            <a:ext cx="2083480" cy="1190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 42" descr="Image 4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39544" y="9478667"/>
            <a:ext cx="1053710" cy="916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 43" descr="Image 4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9346827">
            <a:off x="7694387" y="9081519"/>
            <a:ext cx="1073825" cy="1646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 36" descr="Image 36"/>
          <p:cNvPicPr>
            <a:picLocks noChangeAspect="1"/>
          </p:cNvPicPr>
          <p:nvPr/>
        </p:nvPicPr>
        <p:blipFill>
          <a:blip r:embed="rId10">
            <a:extLst/>
          </a:blip>
          <a:srcRect l="15904" t="7161" r="8467" b="4064"/>
          <a:stretch>
            <a:fillRect/>
          </a:stretch>
        </p:blipFill>
        <p:spPr>
          <a:xfrm rot="5985231" flipH="1">
            <a:off x="842895" y="9226869"/>
            <a:ext cx="858717" cy="1273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22" descr="Image 22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966782" y="7003006"/>
            <a:ext cx="1235926" cy="1392216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Zone de texte 2"/>
          <p:cNvSpPr txBox="1"/>
          <p:nvPr/>
        </p:nvSpPr>
        <p:spPr>
          <a:xfrm>
            <a:off x="456958" y="1503600"/>
            <a:ext cx="606456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defRPr sz="2400" i="1">
                <a:solidFill>
                  <a:srgbClr val="3E8EDE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</a:lstStyle>
          <a:p>
            <a:r>
              <a:t>Les recyclables</a:t>
            </a:r>
          </a:p>
        </p:txBody>
      </p:sp>
      <p:sp>
        <p:nvSpPr>
          <p:cNvPr id="106" name="Rectangle 20"/>
          <p:cNvSpPr/>
          <p:nvPr/>
        </p:nvSpPr>
        <p:spPr>
          <a:xfrm>
            <a:off x="496799" y="1971600"/>
            <a:ext cx="6552000" cy="36001"/>
          </a:xfrm>
          <a:prstGeom prst="rect">
            <a:avLst/>
          </a:prstGeom>
          <a:solidFill>
            <a:srgbClr val="FFC20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Zone de texte 2"/>
          <p:cNvSpPr txBox="1"/>
          <p:nvPr/>
        </p:nvSpPr>
        <p:spPr>
          <a:xfrm>
            <a:off x="456119" y="8581250"/>
            <a:ext cx="404856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defRPr sz="2400" i="1">
                <a:solidFill>
                  <a:srgbClr val="3E8EDE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</a:lstStyle>
          <a:p>
            <a:r>
              <a:t>Les encombrants</a:t>
            </a:r>
          </a:p>
        </p:txBody>
      </p:sp>
      <p:sp>
        <p:nvSpPr>
          <p:cNvPr id="108" name="Rectangle 28"/>
          <p:cNvSpPr/>
          <p:nvPr/>
        </p:nvSpPr>
        <p:spPr>
          <a:xfrm>
            <a:off x="496800" y="9027600"/>
            <a:ext cx="4140001" cy="36001"/>
          </a:xfrm>
          <a:prstGeom prst="rect">
            <a:avLst/>
          </a:prstGeom>
          <a:solidFill>
            <a:srgbClr val="FFC20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Zone de texte 2"/>
          <p:cNvSpPr txBox="1"/>
          <p:nvPr/>
        </p:nvSpPr>
        <p:spPr>
          <a:xfrm>
            <a:off x="4597756" y="5282332"/>
            <a:ext cx="1006985" cy="505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7000"/>
              </a:lnSpc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Bac à recyclables</a:t>
            </a:r>
          </a:p>
        </p:txBody>
      </p:sp>
      <p:sp>
        <p:nvSpPr>
          <p:cNvPr id="110" name="Zone de texte 2"/>
          <p:cNvSpPr txBox="1"/>
          <p:nvPr/>
        </p:nvSpPr>
        <p:spPr>
          <a:xfrm>
            <a:off x="5871140" y="4515734"/>
            <a:ext cx="105725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Bac à verre</a:t>
            </a:r>
          </a:p>
        </p:txBody>
      </p:sp>
      <p:sp>
        <p:nvSpPr>
          <p:cNvPr id="111" name="Zone de texte 2"/>
          <p:cNvSpPr txBox="1"/>
          <p:nvPr/>
        </p:nvSpPr>
        <p:spPr>
          <a:xfrm>
            <a:off x="456120" y="11582362"/>
            <a:ext cx="651382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defRPr sz="2000" i="1">
                <a:solidFill>
                  <a:srgbClr val="E11383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</a:lstStyle>
          <a:p>
            <a:r>
              <a:t>Note importante</a:t>
            </a:r>
          </a:p>
        </p:txBody>
      </p:sp>
      <p:sp>
        <p:nvSpPr>
          <p:cNvPr id="112" name="Rectangle 76"/>
          <p:cNvSpPr/>
          <p:nvPr/>
        </p:nvSpPr>
        <p:spPr>
          <a:xfrm>
            <a:off x="496799" y="11967588"/>
            <a:ext cx="4294643" cy="90001"/>
          </a:xfrm>
          <a:prstGeom prst="rect">
            <a:avLst/>
          </a:prstGeom>
          <a:solidFill>
            <a:srgbClr val="3E8ED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Zone de texte 2"/>
          <p:cNvSpPr txBox="1"/>
          <p:nvPr/>
        </p:nvSpPr>
        <p:spPr>
          <a:xfrm>
            <a:off x="448385" y="12109463"/>
            <a:ext cx="4337923" cy="72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7000"/>
              </a:lnSpc>
              <a:defRPr sz="1400">
                <a:solidFill>
                  <a:srgbClr val="E1138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Ces consignes sont non exhaustives. Rapprochez-vous de votre animateur de site en cas de questions.</a:t>
            </a:r>
          </a:p>
          <a:p>
            <a:pPr>
              <a:lnSpc>
                <a:spcPct val="107000"/>
              </a:lnSpc>
              <a:defRPr sz="1400">
                <a:solidFill>
                  <a:srgbClr val="E1138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  <p:sp>
        <p:nvSpPr>
          <p:cNvPr id="114" name="Arc 89"/>
          <p:cNvSpPr/>
          <p:nvPr/>
        </p:nvSpPr>
        <p:spPr>
          <a:xfrm rot="20023733" flipH="1">
            <a:off x="4034888" y="7363845"/>
            <a:ext cx="894656" cy="87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22" extrusionOk="0">
                <a:moveTo>
                  <a:pt x="0" y="10460"/>
                </a:moveTo>
                <a:lnTo>
                  <a:pt x="0" y="10460"/>
                </a:lnTo>
                <a:cubicBezTo>
                  <a:pt x="6772" y="-5378"/>
                  <a:pt x="15493" y="-3052"/>
                  <a:pt x="21600" y="16222"/>
                </a:cubicBezTo>
              </a:path>
            </a:pathLst>
          </a:custGeom>
          <a:ln w="34925">
            <a:solidFill>
              <a:srgbClr val="FFC20E"/>
            </a:solidFill>
            <a:miter/>
            <a:tailEnd type="stealt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5" name="Arc 74"/>
          <p:cNvSpPr/>
          <p:nvPr/>
        </p:nvSpPr>
        <p:spPr>
          <a:xfrm rot="1936161">
            <a:off x="3000663" y="7392944"/>
            <a:ext cx="792092" cy="74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77" extrusionOk="0">
                <a:moveTo>
                  <a:pt x="0" y="16377"/>
                </a:moveTo>
                <a:cubicBezTo>
                  <a:pt x="6675" y="-2646"/>
                  <a:pt x="14547" y="-5223"/>
                  <a:pt x="21600" y="9305"/>
                </a:cubicBezTo>
              </a:path>
            </a:pathLst>
          </a:custGeom>
          <a:ln w="34925">
            <a:solidFill>
              <a:srgbClr val="FFC20E"/>
            </a:solidFill>
            <a:miter/>
            <a:tailEnd type="stealt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16" name="Image 96" descr="Image 96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367158" y="7057055"/>
            <a:ext cx="500376" cy="37112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Zone de texte 2"/>
          <p:cNvSpPr txBox="1"/>
          <p:nvPr/>
        </p:nvSpPr>
        <p:spPr>
          <a:xfrm>
            <a:off x="4827215" y="8580194"/>
            <a:ext cx="422856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defRPr sz="2400" i="1">
                <a:solidFill>
                  <a:srgbClr val="3E8EDE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</a:lstStyle>
          <a:p>
            <a:r>
              <a:t>Les dangereux</a:t>
            </a:r>
          </a:p>
        </p:txBody>
      </p:sp>
      <p:sp>
        <p:nvSpPr>
          <p:cNvPr id="118" name="Rectangle 102"/>
          <p:cNvSpPr/>
          <p:nvPr/>
        </p:nvSpPr>
        <p:spPr>
          <a:xfrm>
            <a:off x="4848145" y="9027600"/>
            <a:ext cx="4320001" cy="36001"/>
          </a:xfrm>
          <a:prstGeom prst="rect">
            <a:avLst/>
          </a:prstGeom>
          <a:solidFill>
            <a:srgbClr val="FFC20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Arc 104"/>
          <p:cNvSpPr/>
          <p:nvPr/>
        </p:nvSpPr>
        <p:spPr>
          <a:xfrm rot="1467598">
            <a:off x="3398975" y="9693851"/>
            <a:ext cx="803214" cy="68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47" extrusionOk="0">
                <a:moveTo>
                  <a:pt x="0" y="10296"/>
                </a:moveTo>
                <a:lnTo>
                  <a:pt x="0" y="10296"/>
                </a:lnTo>
                <a:cubicBezTo>
                  <a:pt x="6837" y="-5353"/>
                  <a:pt x="15368" y="-3003"/>
                  <a:pt x="21600" y="16247"/>
                </a:cubicBezTo>
              </a:path>
            </a:pathLst>
          </a:custGeom>
          <a:ln w="34925">
            <a:solidFill>
              <a:srgbClr val="FFC20E"/>
            </a:solidFill>
            <a:miter/>
            <a:tailEnd type="stealt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20" name="Arc 105"/>
          <p:cNvSpPr/>
          <p:nvPr/>
        </p:nvSpPr>
        <p:spPr>
          <a:xfrm rot="19712849" flipH="1">
            <a:off x="4888391" y="9649007"/>
            <a:ext cx="855606" cy="88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91" extrusionOk="0">
                <a:moveTo>
                  <a:pt x="0" y="16391"/>
                </a:moveTo>
                <a:lnTo>
                  <a:pt x="0" y="16391"/>
                </a:lnTo>
                <a:cubicBezTo>
                  <a:pt x="6314" y="-2217"/>
                  <a:pt x="14593" y="-5209"/>
                  <a:pt x="21600" y="8583"/>
                </a:cubicBezTo>
              </a:path>
            </a:pathLst>
          </a:custGeom>
          <a:ln w="34925">
            <a:solidFill>
              <a:srgbClr val="FFC20E"/>
            </a:solidFill>
            <a:miter/>
            <a:tailEnd type="stealt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21" name="Rectangle à coins arrondis 87"/>
          <p:cNvSpPr/>
          <p:nvPr/>
        </p:nvSpPr>
        <p:spPr>
          <a:xfrm>
            <a:off x="496800" y="6972003"/>
            <a:ext cx="2448651" cy="1446909"/>
          </a:xfrm>
          <a:prstGeom prst="roundRect">
            <a:avLst>
              <a:gd name="adj" fmla="val 16667"/>
            </a:avLst>
          </a:prstGeom>
          <a:ln w="12700">
            <a:solidFill>
              <a:srgbClr val="FFC2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Rectangle à coins arrondis 92"/>
          <p:cNvSpPr/>
          <p:nvPr/>
        </p:nvSpPr>
        <p:spPr>
          <a:xfrm>
            <a:off x="4978084" y="6942077"/>
            <a:ext cx="1226486" cy="1467439"/>
          </a:xfrm>
          <a:prstGeom prst="roundRect">
            <a:avLst>
              <a:gd name="adj" fmla="val 16667"/>
            </a:avLst>
          </a:prstGeom>
          <a:ln w="12700">
            <a:solidFill>
              <a:srgbClr val="FFC2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Rectangle à coins arrondis 112"/>
          <p:cNvSpPr/>
          <p:nvPr/>
        </p:nvSpPr>
        <p:spPr>
          <a:xfrm>
            <a:off x="5918591" y="9274313"/>
            <a:ext cx="3248987" cy="1350050"/>
          </a:xfrm>
          <a:prstGeom prst="roundRect">
            <a:avLst>
              <a:gd name="adj" fmla="val 16667"/>
            </a:avLst>
          </a:prstGeom>
          <a:ln w="12700">
            <a:solidFill>
              <a:srgbClr val="FFC2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4" name="Image 29" descr="Image 29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215253" y="7665842"/>
            <a:ext cx="1174340" cy="542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 34" descr="Image 34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74370" y="7048471"/>
            <a:ext cx="1086127" cy="1125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 35" descr="Image 35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004488" y="9959672"/>
            <a:ext cx="1341207" cy="619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 3" descr="Image 3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19203" y="184098"/>
            <a:ext cx="6187978" cy="145707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Zone de texte 2"/>
          <p:cNvSpPr txBox="1"/>
          <p:nvPr/>
        </p:nvSpPr>
        <p:spPr>
          <a:xfrm>
            <a:off x="456118" y="6291600"/>
            <a:ext cx="570456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defRPr sz="2400" i="1">
                <a:solidFill>
                  <a:srgbClr val="3E8EDE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</a:lstStyle>
          <a:p>
            <a:r>
              <a:t>Les équipements électriques et électroniques</a:t>
            </a:r>
          </a:p>
        </p:txBody>
      </p:sp>
      <p:sp>
        <p:nvSpPr>
          <p:cNvPr id="129" name="Rectangle 84"/>
          <p:cNvSpPr/>
          <p:nvPr/>
        </p:nvSpPr>
        <p:spPr>
          <a:xfrm>
            <a:off x="496799" y="6759061"/>
            <a:ext cx="5796002" cy="36001"/>
          </a:xfrm>
          <a:prstGeom prst="rect">
            <a:avLst/>
          </a:prstGeom>
          <a:solidFill>
            <a:srgbClr val="FFC20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Rectangle à coins arrondis 103"/>
          <p:cNvSpPr/>
          <p:nvPr/>
        </p:nvSpPr>
        <p:spPr>
          <a:xfrm>
            <a:off x="496800" y="9268987"/>
            <a:ext cx="2831583" cy="2100052"/>
          </a:xfrm>
          <a:prstGeom prst="roundRect">
            <a:avLst>
              <a:gd name="adj" fmla="val 16667"/>
            </a:avLst>
          </a:prstGeom>
          <a:ln w="12700">
            <a:solidFill>
              <a:srgbClr val="FFC2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1" name="Image 78" descr="Image 78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73485" y="3014765"/>
            <a:ext cx="1282067" cy="2022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90" descr="Image 90"/>
          <p:cNvPicPr>
            <a:picLocks noChangeAspect="1"/>
          </p:cNvPicPr>
          <p:nvPr/>
        </p:nvPicPr>
        <p:blipFill>
          <a:blip r:embed="rId18">
            <a:extLst/>
          </a:blip>
          <a:srcRect l="6673" t="26038" r="12369" b="16006"/>
          <a:stretch>
            <a:fillRect/>
          </a:stretch>
        </p:blipFill>
        <p:spPr>
          <a:xfrm>
            <a:off x="3615506" y="2275649"/>
            <a:ext cx="1787304" cy="991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 91" descr="Image 91"/>
          <p:cNvPicPr>
            <a:picLocks noChangeAspect="1"/>
          </p:cNvPicPr>
          <p:nvPr/>
        </p:nvPicPr>
        <p:blipFill>
          <a:blip r:embed="rId19">
            <a:extLst/>
          </a:blip>
          <a:srcRect l="2575" t="14689" r="3181" b="3364"/>
          <a:stretch>
            <a:fillRect/>
          </a:stretch>
        </p:blipFill>
        <p:spPr>
          <a:xfrm>
            <a:off x="3495038" y="3315283"/>
            <a:ext cx="1465170" cy="1021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 94" descr="Image 94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566866" y="4479821"/>
            <a:ext cx="1377876" cy="1584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 98" descr="Image 98"/>
          <p:cNvPicPr>
            <a:picLocks noChangeAspect="1"/>
          </p:cNvPicPr>
          <p:nvPr/>
        </p:nvPicPr>
        <p:blipFill rotWithShape="1">
          <a:blip r:embed="rId21">
            <a:extLst/>
          </a:blip>
          <a:srcRect l="21452" r="10880" b="5145"/>
          <a:stretch/>
        </p:blipFill>
        <p:spPr>
          <a:xfrm rot="17680474">
            <a:off x="1064248" y="2121288"/>
            <a:ext cx="541458" cy="1431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 100" descr="Image 100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 rot="20894008">
            <a:off x="2444060" y="4196864"/>
            <a:ext cx="791115" cy="799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 106" descr="Image 106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 rot="1323860">
            <a:off x="1999458" y="4866062"/>
            <a:ext cx="821983" cy="1250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 107" descr="Image 107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 rot="1444655">
            <a:off x="818563" y="5003622"/>
            <a:ext cx="804748" cy="1086566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Rectangle à coins arrondis 110"/>
          <p:cNvSpPr/>
          <p:nvPr/>
        </p:nvSpPr>
        <p:spPr>
          <a:xfrm>
            <a:off x="496800" y="2223599"/>
            <a:ext cx="2838644" cy="3957241"/>
          </a:xfrm>
          <a:prstGeom prst="roundRect">
            <a:avLst>
              <a:gd name="adj" fmla="val 16667"/>
            </a:avLst>
          </a:prstGeom>
          <a:ln w="12700">
            <a:solidFill>
              <a:srgbClr val="FFC2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Rectangle à coins arrondis 111"/>
          <p:cNvSpPr/>
          <p:nvPr/>
        </p:nvSpPr>
        <p:spPr>
          <a:xfrm>
            <a:off x="7282969" y="2223599"/>
            <a:ext cx="1825032" cy="1584001"/>
          </a:xfrm>
          <a:prstGeom prst="roundRect">
            <a:avLst>
              <a:gd name="adj" fmla="val 16667"/>
            </a:avLst>
          </a:prstGeom>
          <a:ln w="12700">
            <a:solidFill>
              <a:srgbClr val="FFC2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Rectangle à coins arrondis 113"/>
          <p:cNvSpPr/>
          <p:nvPr/>
        </p:nvSpPr>
        <p:spPr>
          <a:xfrm>
            <a:off x="3417845" y="2223599"/>
            <a:ext cx="1997544" cy="2144929"/>
          </a:xfrm>
          <a:prstGeom prst="roundRect">
            <a:avLst>
              <a:gd name="adj" fmla="val 16667"/>
            </a:avLst>
          </a:prstGeom>
          <a:ln w="12700">
            <a:solidFill>
              <a:srgbClr val="FFC2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2" name="Image 115" descr="Image 115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5659497" y="2268326"/>
            <a:ext cx="1358835" cy="1567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116" descr="Image 116"/>
          <p:cNvPicPr>
            <a:picLocks noChangeAspect="1"/>
          </p:cNvPicPr>
          <p:nvPr/>
        </p:nvPicPr>
        <p:blipFill rotWithShape="1">
          <a:blip r:embed="rId26">
            <a:extLst/>
          </a:blip>
          <a:srcRect t="3598" r="8584"/>
          <a:stretch/>
        </p:blipFill>
        <p:spPr>
          <a:xfrm>
            <a:off x="2038345" y="2366164"/>
            <a:ext cx="1078722" cy="130489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ctangle à coins arrondis 120"/>
          <p:cNvSpPr/>
          <p:nvPr/>
        </p:nvSpPr>
        <p:spPr>
          <a:xfrm>
            <a:off x="5562911" y="2223599"/>
            <a:ext cx="1537822" cy="1622354"/>
          </a:xfrm>
          <a:prstGeom prst="roundRect">
            <a:avLst>
              <a:gd name="adj" fmla="val 16667"/>
            </a:avLst>
          </a:prstGeom>
          <a:ln w="12700">
            <a:solidFill>
              <a:srgbClr val="FFC2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Connecteur droit avec flèche 121"/>
          <p:cNvSpPr/>
          <p:nvPr/>
        </p:nvSpPr>
        <p:spPr>
          <a:xfrm>
            <a:off x="8215271" y="3958518"/>
            <a:ext cx="1" cy="540001"/>
          </a:xfrm>
          <a:prstGeom prst="line">
            <a:avLst/>
          </a:prstGeom>
          <a:ln w="34925">
            <a:solidFill>
              <a:srgbClr val="FFC20E"/>
            </a:solidFill>
            <a:miter/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Connecteur droit avec flèche 122"/>
          <p:cNvSpPr/>
          <p:nvPr/>
        </p:nvSpPr>
        <p:spPr>
          <a:xfrm>
            <a:off x="6358324" y="3939822"/>
            <a:ext cx="1" cy="540001"/>
          </a:xfrm>
          <a:prstGeom prst="line">
            <a:avLst/>
          </a:prstGeom>
          <a:ln w="34925">
            <a:solidFill>
              <a:srgbClr val="FFC20E"/>
            </a:solidFill>
            <a:miter/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Connecteur droit avec flèche 125"/>
          <p:cNvSpPr/>
          <p:nvPr/>
        </p:nvSpPr>
        <p:spPr>
          <a:xfrm>
            <a:off x="4205748" y="4467714"/>
            <a:ext cx="1" cy="360001"/>
          </a:xfrm>
          <a:prstGeom prst="line">
            <a:avLst/>
          </a:prstGeom>
          <a:ln w="34925">
            <a:solidFill>
              <a:srgbClr val="FFC20E"/>
            </a:solidFill>
            <a:miter/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Connecteur droit avec flèche 126"/>
          <p:cNvSpPr/>
          <p:nvPr/>
        </p:nvSpPr>
        <p:spPr>
          <a:xfrm>
            <a:off x="3495038" y="5537153"/>
            <a:ext cx="360001" cy="1"/>
          </a:xfrm>
          <a:prstGeom prst="line">
            <a:avLst/>
          </a:prstGeom>
          <a:ln w="34925">
            <a:solidFill>
              <a:srgbClr val="FFC20E"/>
            </a:solidFill>
            <a:miter/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ZoneTexte 127"/>
          <p:cNvSpPr txBox="1"/>
          <p:nvPr/>
        </p:nvSpPr>
        <p:spPr>
          <a:xfrm rot="16200000">
            <a:off x="5662487" y="8744980"/>
            <a:ext cx="756386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i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V20</a:t>
            </a:r>
            <a:r>
              <a:rPr lang="fr-FR" dirty="0" smtClean="0"/>
              <a:t>22-09_2</a:t>
            </a:r>
            <a:r>
              <a:rPr dirty="0" smtClean="0"/>
              <a:t> </a:t>
            </a:r>
            <a:r>
              <a:rPr dirty="0"/>
              <a:t>- </a:t>
            </a:r>
            <a:r>
              <a:rPr dirty="0" err="1"/>
              <a:t>Crédit</a:t>
            </a:r>
            <a:r>
              <a:rPr dirty="0"/>
              <a:t> images : </a:t>
            </a:r>
            <a:r>
              <a:rPr dirty="0" err="1"/>
              <a:t>Bloutouf</a:t>
            </a:r>
            <a:r>
              <a:rPr dirty="0"/>
              <a:t>  et @</a:t>
            </a:r>
            <a:r>
              <a:rPr dirty="0" err="1"/>
              <a:t>solenedessine</a:t>
            </a:r>
            <a:r>
              <a:rPr dirty="0"/>
              <a:t> pour World Cleanup Day - France</a:t>
            </a:r>
          </a:p>
        </p:txBody>
      </p:sp>
      <p:pic>
        <p:nvPicPr>
          <p:cNvPr id="150" name="Image 30" descr="Image 30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1711645" y="7022386"/>
            <a:ext cx="696854" cy="532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 66" descr="Image 66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6526889" y="7009754"/>
            <a:ext cx="738255" cy="8487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Zone de texte 2"/>
          <p:cNvSpPr txBox="1"/>
          <p:nvPr/>
        </p:nvSpPr>
        <p:spPr>
          <a:xfrm>
            <a:off x="6468028" y="6291600"/>
            <a:ext cx="250056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defRPr sz="2400" i="1">
                <a:solidFill>
                  <a:srgbClr val="3E8EDE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</a:lstStyle>
          <a:p>
            <a:r>
              <a:t>Les mégots</a:t>
            </a:r>
          </a:p>
        </p:txBody>
      </p:sp>
      <p:sp>
        <p:nvSpPr>
          <p:cNvPr id="153" name="Zone de texte 2"/>
          <p:cNvSpPr txBox="1"/>
          <p:nvPr/>
        </p:nvSpPr>
        <p:spPr>
          <a:xfrm>
            <a:off x="4827215" y="10728442"/>
            <a:ext cx="4294642" cy="72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7000"/>
              </a:lnSpc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Nécessitent précautions particulières !</a:t>
            </a:r>
            <a:endParaRPr sz="700"/>
          </a:p>
          <a:p>
            <a:pPr>
              <a:lnSpc>
                <a:spcPct val="107000"/>
              </a:lnSpc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Ne ramassez ni amiante ni munition/armes/explosifs et prévenez respectivement la mairie ou la police</a:t>
            </a:r>
          </a:p>
        </p:txBody>
      </p:sp>
      <p:pic>
        <p:nvPicPr>
          <p:cNvPr id="154" name="Image 81" descr="Image 81"/>
          <p:cNvPicPr>
            <a:picLocks noChangeAspect="1"/>
          </p:cNvPicPr>
          <p:nvPr/>
        </p:nvPicPr>
        <p:blipFill rotWithShape="1">
          <a:blip r:embed="rId29">
            <a:extLst/>
          </a:blip>
          <a:srcRect l="13733" t="3807" r="20588" b="4144"/>
          <a:stretch/>
        </p:blipFill>
        <p:spPr>
          <a:xfrm rot="1074329">
            <a:off x="1854857" y="3779107"/>
            <a:ext cx="493485" cy="123371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Zone de texte 2"/>
          <p:cNvSpPr txBox="1"/>
          <p:nvPr/>
        </p:nvSpPr>
        <p:spPr>
          <a:xfrm>
            <a:off x="7260269" y="1503600"/>
            <a:ext cx="1668436" cy="487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07000"/>
              </a:lnSpc>
              <a:defRPr sz="2400" i="1">
                <a:solidFill>
                  <a:srgbClr val="3E8EDE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</a:lstStyle>
          <a:p>
            <a:r>
              <a:rPr dirty="0"/>
              <a:t>Les </a:t>
            </a:r>
            <a:r>
              <a:rPr dirty="0" err="1"/>
              <a:t>résiduels</a:t>
            </a:r>
            <a:endParaRPr dirty="0"/>
          </a:p>
        </p:txBody>
      </p:sp>
      <p:sp>
        <p:nvSpPr>
          <p:cNvPr id="156" name="Rectangle 70"/>
          <p:cNvSpPr/>
          <p:nvPr/>
        </p:nvSpPr>
        <p:spPr>
          <a:xfrm>
            <a:off x="7282969" y="1971600"/>
            <a:ext cx="1800000" cy="36001"/>
          </a:xfrm>
          <a:prstGeom prst="rect">
            <a:avLst/>
          </a:prstGeom>
          <a:solidFill>
            <a:srgbClr val="FFC20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Rectangle 71"/>
          <p:cNvSpPr/>
          <p:nvPr/>
        </p:nvSpPr>
        <p:spPr>
          <a:xfrm>
            <a:off x="6499209" y="6759599"/>
            <a:ext cx="2592001" cy="3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Arc 79"/>
          <p:cNvSpPr/>
          <p:nvPr/>
        </p:nvSpPr>
        <p:spPr>
          <a:xfrm rot="20132552" flipH="1">
            <a:off x="7137398" y="7233029"/>
            <a:ext cx="476079" cy="48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796" extrusionOk="0">
                <a:moveTo>
                  <a:pt x="0" y="17796"/>
                </a:moveTo>
                <a:lnTo>
                  <a:pt x="0" y="17796"/>
                </a:lnTo>
                <a:cubicBezTo>
                  <a:pt x="6425" y="1635"/>
                  <a:pt x="14181" y="-3804"/>
                  <a:pt x="21600" y="2651"/>
                </a:cubicBezTo>
              </a:path>
            </a:pathLst>
          </a:custGeom>
          <a:ln w="34925">
            <a:solidFill>
              <a:srgbClr val="FFC20E"/>
            </a:solidFill>
            <a:miter/>
            <a:tailEnd type="stealt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Arc 80"/>
          <p:cNvSpPr/>
          <p:nvPr/>
        </p:nvSpPr>
        <p:spPr>
          <a:xfrm rot="18421653" flipH="1">
            <a:off x="7224127" y="8001895"/>
            <a:ext cx="495627" cy="3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14" extrusionOk="0">
                <a:moveTo>
                  <a:pt x="0" y="17014"/>
                </a:moveTo>
                <a:lnTo>
                  <a:pt x="0" y="17014"/>
                </a:lnTo>
                <a:cubicBezTo>
                  <a:pt x="6543" y="-232"/>
                  <a:pt x="14340" y="-4586"/>
                  <a:pt x="21600" y="4953"/>
                </a:cubicBezTo>
              </a:path>
            </a:pathLst>
          </a:custGeom>
          <a:ln w="34925">
            <a:solidFill>
              <a:srgbClr val="FFC20E"/>
            </a:solidFill>
            <a:miter/>
            <a:tailEnd type="stealt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0" name="Zone de texte 2"/>
          <p:cNvSpPr txBox="1"/>
          <p:nvPr/>
        </p:nvSpPr>
        <p:spPr>
          <a:xfrm>
            <a:off x="6525088" y="8107205"/>
            <a:ext cx="2748949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7000"/>
              </a:lnSpc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ou vers un prestataire partenaire</a:t>
            </a:r>
          </a:p>
        </p:txBody>
      </p:sp>
      <p:pic>
        <p:nvPicPr>
          <p:cNvPr id="161" name="logo WCUD NEW CHARTE2021.png" descr="logo WCUD NEW CHARTE2021.png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7162077" y="176176"/>
            <a:ext cx="1869389" cy="126964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/>
          <p:nvPr/>
        </p:nvSpPr>
        <p:spPr>
          <a:xfrm>
            <a:off x="5074175" y="11686670"/>
            <a:ext cx="4084613" cy="1042310"/>
          </a:xfrm>
          <a:prstGeom prst="rect">
            <a:avLst/>
          </a:prstGeom>
          <a:solidFill>
            <a:srgbClr val="F8D34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3" name="Si vous avez un quelconque doute, consultez le guide du tri www.triercestdonner.fr/guide-du-tri"/>
          <p:cNvSpPr txBox="1"/>
          <p:nvPr/>
        </p:nvSpPr>
        <p:spPr>
          <a:xfrm>
            <a:off x="5288404" y="11781104"/>
            <a:ext cx="293706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450">
                <a:solidFill>
                  <a:srgbClr val="3F435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pPr>
            <a:r>
              <a:rPr>
                <a:solidFill>
                  <a:srgbClr val="000000"/>
                </a:solidFill>
              </a:rPr>
              <a:t>Si vous avez un quelconque doute, consultez le guide du tri</a:t>
            </a:r>
            <a:r>
              <a:t> </a:t>
            </a:r>
            <a:r>
              <a:rPr>
                <a:solidFill>
                  <a:srgbClr val="568FD8"/>
                </a:solidFill>
                <a:hlinkClick r:id="rId31"/>
              </a:rPr>
              <a:t>www.triercestdonner.fr/guide-du-tri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8254824" y="11728598"/>
            <a:ext cx="712851" cy="958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2801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2801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2801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2801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93</Words>
  <Application>Microsoft Office PowerPoint</Application>
  <PresentationFormat>A3 (297 x 420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Chau Philomene One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Gril Anna</cp:lastModifiedBy>
  <cp:revision>3</cp:revision>
  <dcterms:modified xsi:type="dcterms:W3CDTF">2022-09-07T13:55:05Z</dcterms:modified>
</cp:coreProperties>
</file>